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6" r:id="rId3"/>
    <p:sldId id="267" r:id="rId4"/>
    <p:sldId id="261" r:id="rId5"/>
    <p:sldId id="257" r:id="rId6"/>
    <p:sldId id="260" r:id="rId7"/>
    <p:sldId id="264" r:id="rId8"/>
    <p:sldId id="258" r:id="rId9"/>
    <p:sldId id="262" r:id="rId10"/>
    <p:sldId id="265" r:id="rId11"/>
    <p:sldId id="268" r:id="rId12"/>
    <p:sldId id="269" r:id="rId13"/>
    <p:sldId id="25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213AF-07B4-4189-B671-F01F3D83D24B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92614-B85F-4B00-9604-DA46AE98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3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Image Size is Standardized,</a:t>
            </a:r>
            <a:r>
              <a:rPr lang="en-US" baseline="0" dirty="0" smtClean="0"/>
              <a:t> then our User may not have to enter the Number of Lanes </a:t>
            </a:r>
          </a:p>
          <a:p>
            <a:r>
              <a:rPr lang="en-US" baseline="0" dirty="0" smtClean="0"/>
              <a:t>(A Great Benefit for Batch Processing)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30BB4-2A98-43C6-8764-75F06FBE9C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Better Quality Images lead to avoiding Issues of handling Noise Reduction and Signal Purification and concentrating on task of Matching.</a:t>
            </a:r>
          </a:p>
          <a:p>
            <a:r>
              <a:rPr lang="en-US" dirty="0" smtClean="0"/>
              <a:t>Also they reduce the burden on the Identification</a:t>
            </a:r>
            <a:r>
              <a:rPr lang="en-US" baseline="0" dirty="0" smtClean="0"/>
              <a:t>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30BB4-2A98-43C6-8764-75F06FBE9C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8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High Degrees of Contrast Adjustment to guarantee accurate band detection.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30BB4-2A98-43C6-8764-75F06FBE9C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Leads to Redundancy in Data entry (Big cause of Huma</a:t>
            </a:r>
            <a:r>
              <a:rPr lang="en-US" baseline="0" dirty="0" smtClean="0"/>
              <a:t>n Error)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30BB4-2A98-43C6-8764-75F06FBE9C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84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Incorporate</a:t>
            </a:r>
            <a:r>
              <a:rPr lang="en-US" baseline="0" dirty="0" smtClean="0"/>
              <a:t> Inaccuracy in Model on Detection of Precise location of Bands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30BB4-2A98-43C6-8764-75F06FBE9C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4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Harder Identification of Individual Bands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30BB4-2A98-43C6-8764-75F06FBE9C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do about Broken Bands?</a:t>
            </a:r>
          </a:p>
          <a:p>
            <a:endParaRPr lang="en-US" dirty="0" smtClean="0"/>
          </a:p>
          <a:p>
            <a:r>
              <a:rPr lang="en-US" dirty="0" smtClean="0"/>
              <a:t>Does this</a:t>
            </a:r>
            <a:r>
              <a:rPr lang="en-US" baseline="0" dirty="0" smtClean="0"/>
              <a:t> suggest an E-M Iterative style </a:t>
            </a:r>
            <a:r>
              <a:rPr lang="en-US" baseline="0" dirty="0" err="1" smtClean="0"/>
              <a:t>algorthim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30BB4-2A98-43C6-8764-75F06FBE9C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9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7B60-5380-4131-9A9D-862253A9314C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753-131F-4004-9CB8-349B2E89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9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7B60-5380-4131-9A9D-862253A9314C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753-131F-4004-9CB8-349B2E89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7B60-5380-4131-9A9D-862253A9314C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753-131F-4004-9CB8-349B2E89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7B60-5380-4131-9A9D-862253A9314C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753-131F-4004-9CB8-349B2E89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7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7B60-5380-4131-9A9D-862253A9314C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753-131F-4004-9CB8-349B2E89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8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7B60-5380-4131-9A9D-862253A9314C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753-131F-4004-9CB8-349B2E89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7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7B60-5380-4131-9A9D-862253A9314C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753-131F-4004-9CB8-349B2E89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7B60-5380-4131-9A9D-862253A9314C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753-131F-4004-9CB8-349B2E89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7B60-5380-4131-9A9D-862253A9314C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753-131F-4004-9CB8-349B2E89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7B60-5380-4131-9A9D-862253A9314C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753-131F-4004-9CB8-349B2E89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1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7B60-5380-4131-9A9D-862253A9314C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753-131F-4004-9CB8-349B2E89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2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87B60-5380-4131-9A9D-862253A9314C}" type="datetimeFigureOut">
              <a:rPr lang="en-US" smtClean="0"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3753-131F-4004-9CB8-349B2E89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18" Type="http://schemas.openxmlformats.org/officeDocument/2006/relationships/image" Target="../media/image37.jpg"/><Relationship Id="rId26" Type="http://schemas.openxmlformats.org/officeDocument/2006/relationships/image" Target="../media/image45.jpg"/><Relationship Id="rId39" Type="http://schemas.openxmlformats.org/officeDocument/2006/relationships/image" Target="../media/image58.jpg"/><Relationship Id="rId3" Type="http://schemas.openxmlformats.org/officeDocument/2006/relationships/image" Target="../media/image22.jpg"/><Relationship Id="rId21" Type="http://schemas.openxmlformats.org/officeDocument/2006/relationships/image" Target="../media/image40.jpg"/><Relationship Id="rId34" Type="http://schemas.openxmlformats.org/officeDocument/2006/relationships/image" Target="../media/image53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17" Type="http://schemas.openxmlformats.org/officeDocument/2006/relationships/image" Target="../media/image36.jpg"/><Relationship Id="rId25" Type="http://schemas.openxmlformats.org/officeDocument/2006/relationships/image" Target="../media/image44.jpg"/><Relationship Id="rId33" Type="http://schemas.openxmlformats.org/officeDocument/2006/relationships/image" Target="../media/image52.jpg"/><Relationship Id="rId38" Type="http://schemas.openxmlformats.org/officeDocument/2006/relationships/image" Target="../media/image57.jpg"/><Relationship Id="rId2" Type="http://schemas.openxmlformats.org/officeDocument/2006/relationships/image" Target="../media/image21.jpg"/><Relationship Id="rId16" Type="http://schemas.openxmlformats.org/officeDocument/2006/relationships/image" Target="../media/image35.jpg"/><Relationship Id="rId20" Type="http://schemas.openxmlformats.org/officeDocument/2006/relationships/image" Target="../media/image39.jpg"/><Relationship Id="rId29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24" Type="http://schemas.openxmlformats.org/officeDocument/2006/relationships/image" Target="../media/image43.jpg"/><Relationship Id="rId32" Type="http://schemas.openxmlformats.org/officeDocument/2006/relationships/image" Target="../media/image51.jpg"/><Relationship Id="rId37" Type="http://schemas.openxmlformats.org/officeDocument/2006/relationships/image" Target="../media/image56.jpg"/><Relationship Id="rId5" Type="http://schemas.openxmlformats.org/officeDocument/2006/relationships/image" Target="../media/image24.jpg"/><Relationship Id="rId15" Type="http://schemas.openxmlformats.org/officeDocument/2006/relationships/image" Target="../media/image34.jpg"/><Relationship Id="rId23" Type="http://schemas.openxmlformats.org/officeDocument/2006/relationships/image" Target="../media/image42.jpg"/><Relationship Id="rId28" Type="http://schemas.openxmlformats.org/officeDocument/2006/relationships/image" Target="../media/image47.jpg"/><Relationship Id="rId36" Type="http://schemas.openxmlformats.org/officeDocument/2006/relationships/image" Target="../media/image55.jpg"/><Relationship Id="rId10" Type="http://schemas.openxmlformats.org/officeDocument/2006/relationships/image" Target="../media/image29.jpg"/><Relationship Id="rId19" Type="http://schemas.openxmlformats.org/officeDocument/2006/relationships/image" Target="../media/image38.jpg"/><Relationship Id="rId31" Type="http://schemas.openxmlformats.org/officeDocument/2006/relationships/image" Target="../media/image50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33.jpg"/><Relationship Id="rId22" Type="http://schemas.openxmlformats.org/officeDocument/2006/relationships/image" Target="../media/image41.jpg"/><Relationship Id="rId27" Type="http://schemas.openxmlformats.org/officeDocument/2006/relationships/image" Target="../media/image46.jpg"/><Relationship Id="rId30" Type="http://schemas.openxmlformats.org/officeDocument/2006/relationships/image" Target="../media/image49.jpg"/><Relationship Id="rId35" Type="http://schemas.openxmlformats.org/officeDocument/2006/relationships/image" Target="../media/image5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762000"/>
            <a:ext cx="6400800" cy="1470025"/>
          </a:xfrm>
        </p:spPr>
        <p:txBody>
          <a:bodyPr>
            <a:noAutofit/>
          </a:bodyPr>
          <a:lstStyle/>
          <a:p>
            <a:r>
              <a:rPr lang="en-US" sz="2800" dirty="0"/>
              <a:t>Computer Aided Diagnostics: 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smtClean="0"/>
              <a:t>     A </a:t>
            </a:r>
            <a:r>
              <a:rPr lang="en-US" sz="2800" dirty="0"/>
              <a:t>Case Study 	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Mohammad Haris Baig</a:t>
            </a:r>
          </a:p>
          <a:p>
            <a:r>
              <a:rPr lang="en-US" dirty="0" smtClean="0"/>
              <a:t>Dr. Adnan Khan</a:t>
            </a:r>
          </a:p>
          <a:p>
            <a:r>
              <a:rPr lang="en-US" dirty="0" smtClean="0"/>
              <a:t>Dr. Natasha Nabi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819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Automated Hepatitis C Detection and Strain Identification  From RFLP Gel Images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247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Localization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t="8915" r="10456" b="15173"/>
          <a:stretch/>
        </p:blipFill>
        <p:spPr>
          <a:xfrm>
            <a:off x="2361481" y="3733800"/>
            <a:ext cx="4420319" cy="1981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94613"/>
            <a:ext cx="4287981" cy="19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763000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For Each Patient: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For Each Strain:</a:t>
            </a:r>
          </a:p>
          <a:p>
            <a:pPr marL="0" indent="0"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B050"/>
                </a:solidFill>
              </a:rPr>
              <a:t>Matching</a:t>
            </a:r>
            <a:r>
              <a:rPr lang="en-US" sz="2000" dirty="0" smtClean="0"/>
              <a:t> is based on </a:t>
            </a:r>
          </a:p>
          <a:p>
            <a:pPr marL="0" indent="0">
              <a:buNone/>
            </a:pPr>
            <a:r>
              <a:rPr lang="en-US" sz="2000" dirty="0" smtClean="0"/>
              <a:t>			Number of Bands Found</a:t>
            </a:r>
          </a:p>
          <a:p>
            <a:pPr marL="0" indent="0">
              <a:buNone/>
            </a:pPr>
            <a:r>
              <a:rPr lang="en-US" sz="2000" dirty="0" smtClean="0"/>
              <a:t>		</a:t>
            </a:r>
            <a:r>
              <a:rPr lang="en-US" sz="2000" dirty="0"/>
              <a:t>	</a:t>
            </a:r>
            <a:r>
              <a:rPr lang="en-US" sz="2000" dirty="0" smtClean="0"/>
              <a:t>Number of Bands Expected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Location of Bands Found</a:t>
            </a:r>
          </a:p>
          <a:p>
            <a:pPr marL="0" indent="0">
              <a:buNone/>
            </a:pPr>
            <a:r>
              <a:rPr lang="en-US" sz="2000" dirty="0" smtClean="0"/>
              <a:t>			Location of Bands Expected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For Each Patient: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Display Highest Percentage Match Strain Name and Matching Percentage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1586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676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Detecting Hepatitis 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Identifying Hepatitis C Strain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7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Hepatitis C Strain Identification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1320" y="5562600"/>
            <a:ext cx="300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Image of a DE Digest Gel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6057900" cy="2743200"/>
          </a:xfrm>
        </p:spPr>
      </p:pic>
    </p:spTree>
    <p:extLst>
      <p:ext uri="{BB962C8B-B14F-4D97-AF65-F5344CB8AC3E}">
        <p14:creationId xmlns:p14="http://schemas.microsoft.com/office/powerpoint/2010/main" val="4388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7244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 </a:t>
            </a:r>
            <a:r>
              <a:rPr lang="en-US" sz="3200" b="1" dirty="0" smtClean="0">
                <a:solidFill>
                  <a:srgbClr val="FF0000"/>
                </a:solidFill>
              </a:rPr>
              <a:t>Identify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Match</a:t>
            </a:r>
            <a:r>
              <a:rPr lang="en-US" sz="3200" dirty="0" smtClean="0"/>
              <a:t> Banding Patterns</a:t>
            </a:r>
          </a:p>
          <a:p>
            <a:pPr algn="ctr"/>
            <a:r>
              <a:rPr lang="en-US" sz="3200" dirty="0" smtClean="0"/>
              <a:t> In </a:t>
            </a:r>
            <a:r>
              <a:rPr lang="en-US" sz="3200" b="1" dirty="0" smtClean="0">
                <a:solidFill>
                  <a:srgbClr val="FF0000"/>
                </a:solidFill>
              </a:rPr>
              <a:t>Each Lane</a:t>
            </a:r>
            <a:r>
              <a:rPr lang="en-US" sz="3200" dirty="0" smtClean="0"/>
              <a:t> to </a:t>
            </a:r>
          </a:p>
          <a:p>
            <a:pPr algn="ctr"/>
            <a:r>
              <a:rPr lang="en-US" sz="3200" dirty="0" smtClean="0"/>
              <a:t>a Banding Pattern </a:t>
            </a:r>
          </a:p>
          <a:p>
            <a:pPr algn="ctr"/>
            <a:r>
              <a:rPr lang="en-US" sz="3200" dirty="0" smtClean="0"/>
              <a:t>produced by a </a:t>
            </a:r>
            <a:r>
              <a:rPr lang="en-US" sz="3200" dirty="0" err="1" smtClean="0"/>
              <a:t>Hep</a:t>
            </a:r>
            <a:r>
              <a:rPr lang="en-US" sz="3200" dirty="0" smtClean="0"/>
              <a:t>-C Strain  </a:t>
            </a:r>
            <a:endParaRPr lang="en-US" sz="3200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057900" cy="2743200"/>
          </a:xfrm>
        </p:spPr>
      </p:pic>
    </p:spTree>
    <p:extLst>
      <p:ext uri="{BB962C8B-B14F-4D97-AF65-F5344CB8AC3E}">
        <p14:creationId xmlns:p14="http://schemas.microsoft.com/office/powerpoint/2010/main" val="4353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Resolution Images</a:t>
            </a:r>
          </a:p>
          <a:p>
            <a:r>
              <a:rPr lang="en-US" dirty="0" smtClean="0"/>
              <a:t>High Degree of Noise</a:t>
            </a:r>
          </a:p>
          <a:p>
            <a:r>
              <a:rPr lang="en-US" dirty="0" smtClean="0"/>
              <a:t>High Degree of Variability in Image Quality</a:t>
            </a:r>
          </a:p>
          <a:p>
            <a:r>
              <a:rPr lang="en-US" dirty="0" smtClean="0"/>
              <a:t>Lack of Standardization of Procedure</a:t>
            </a:r>
          </a:p>
          <a:p>
            <a:r>
              <a:rPr lang="en-US" dirty="0" smtClean="0"/>
              <a:t>Tilted Bands</a:t>
            </a:r>
          </a:p>
          <a:p>
            <a:r>
              <a:rPr lang="en-US" dirty="0" smtClean="0"/>
              <a:t>Smeared Bands / Merged </a:t>
            </a:r>
            <a:r>
              <a:rPr lang="en-US" dirty="0" smtClean="0"/>
              <a:t>Bands</a:t>
            </a:r>
          </a:p>
          <a:p>
            <a:r>
              <a:rPr lang="en-US" dirty="0" smtClean="0"/>
              <a:t>Broken Bands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Low Resolution of Images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5" y="2514600"/>
            <a:ext cx="3524250" cy="933450"/>
          </a:xfrm>
        </p:spPr>
      </p:pic>
      <p:sp>
        <p:nvSpPr>
          <p:cNvPr id="5" name="TextBox 4"/>
          <p:cNvSpPr txBox="1"/>
          <p:nvPr/>
        </p:nvSpPr>
        <p:spPr>
          <a:xfrm>
            <a:off x="1079862" y="3872745"/>
            <a:ext cx="2730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370</a:t>
            </a:r>
            <a:r>
              <a:rPr lang="en-US" dirty="0" smtClean="0"/>
              <a:t> by </a:t>
            </a:r>
            <a:r>
              <a:rPr lang="en-US" b="1" dirty="0" smtClean="0">
                <a:solidFill>
                  <a:srgbClr val="FF0000"/>
                </a:solidFill>
              </a:rPr>
              <a:t>98</a:t>
            </a:r>
            <a:r>
              <a:rPr lang="en-US" dirty="0" smtClean="0"/>
              <a:t> Pixels</a:t>
            </a:r>
          </a:p>
          <a:p>
            <a:r>
              <a:rPr lang="en-US" dirty="0" smtClean="0"/>
              <a:t>Original Image</a:t>
            </a:r>
          </a:p>
          <a:p>
            <a:endParaRPr lang="en-US" dirty="0"/>
          </a:p>
          <a:p>
            <a:r>
              <a:rPr lang="en-US" dirty="0" smtClean="0"/>
              <a:t>- Sample Image for Test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5" y="1828800"/>
            <a:ext cx="704850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2383303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74</a:t>
            </a:r>
            <a:r>
              <a:rPr lang="en-US" dirty="0" smtClean="0"/>
              <a:t> by </a:t>
            </a:r>
            <a:r>
              <a:rPr lang="en-US" b="1" dirty="0" smtClean="0">
                <a:solidFill>
                  <a:srgbClr val="FF0000"/>
                </a:solidFill>
              </a:rPr>
              <a:t>292</a:t>
            </a:r>
            <a:r>
              <a:rPr lang="en-US" b="1" dirty="0" smtClean="0"/>
              <a:t> </a:t>
            </a:r>
            <a:r>
              <a:rPr lang="en-US" dirty="0" smtClean="0"/>
              <a:t>Pixels</a:t>
            </a:r>
          </a:p>
          <a:p>
            <a:r>
              <a:rPr lang="en-US" dirty="0" smtClean="0"/>
              <a:t>Enhanced size</a:t>
            </a:r>
          </a:p>
          <a:p>
            <a:r>
              <a:rPr lang="en-US" dirty="0" smtClean="0"/>
              <a:t>(Loss of Data)</a:t>
            </a:r>
          </a:p>
          <a:p>
            <a:endParaRPr lang="en-US" dirty="0"/>
          </a:p>
          <a:p>
            <a:r>
              <a:rPr lang="en-US" dirty="0" smtClean="0"/>
              <a:t>- Left Side Ladder 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High Degree of Noise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28800"/>
            <a:ext cx="3429000" cy="16287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6305550" cy="2000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0" y="1828800"/>
            <a:ext cx="714375" cy="609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2209800"/>
            <a:ext cx="533400" cy="838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00575" y="2514600"/>
            <a:ext cx="1343025" cy="533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4953000"/>
            <a:ext cx="2057400" cy="4191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52975" y="4495800"/>
            <a:ext cx="1419225" cy="838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800" y="4457700"/>
            <a:ext cx="1419225" cy="4191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90775" y="5524500"/>
            <a:ext cx="4619625" cy="4191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Degree of Variability in Image Quality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2809875" cy="289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9" y="2971800"/>
            <a:ext cx="4029075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518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648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Lack of Standardization of Procedure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38" y="1066800"/>
            <a:ext cx="2218323" cy="228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57575"/>
            <a:ext cx="3429000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5257800"/>
            <a:ext cx="4019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167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3897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5726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3</a:t>
            </a:r>
          </a:p>
        </p:txBody>
      </p:sp>
    </p:spTree>
    <p:extLst>
      <p:ext uri="{BB962C8B-B14F-4D97-AF65-F5344CB8AC3E}">
        <p14:creationId xmlns:p14="http://schemas.microsoft.com/office/powerpoint/2010/main" val="29271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676400"/>
          </a:xfrm>
        </p:spPr>
        <p:txBody>
          <a:bodyPr/>
          <a:lstStyle/>
          <a:p>
            <a:r>
              <a:rPr lang="en-US" dirty="0" smtClean="0"/>
              <a:t>Detecting Hepatitis C</a:t>
            </a:r>
          </a:p>
          <a:p>
            <a:r>
              <a:rPr lang="en-US" dirty="0" smtClean="0"/>
              <a:t>Identifying Hepatitis C Strain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68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Tilted Bands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33600"/>
            <a:ext cx="2809875" cy="2895600"/>
          </a:xfrm>
        </p:spPr>
      </p:pic>
      <p:sp>
        <p:nvSpPr>
          <p:cNvPr id="5" name="Rectangle 4"/>
          <p:cNvSpPr/>
          <p:nvPr/>
        </p:nvSpPr>
        <p:spPr>
          <a:xfrm>
            <a:off x="3276600" y="3429000"/>
            <a:ext cx="457200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3200400"/>
            <a:ext cx="457200" cy="381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5410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Problem for Accurate Band Center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Smeared Bands/ Merged Bands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5775158" cy="2743200"/>
          </a:xfrm>
        </p:spPr>
      </p:pic>
      <p:sp>
        <p:nvSpPr>
          <p:cNvPr id="5" name="Rectangle 4"/>
          <p:cNvSpPr/>
          <p:nvPr/>
        </p:nvSpPr>
        <p:spPr>
          <a:xfrm>
            <a:off x="3812460" y="4572000"/>
            <a:ext cx="609600" cy="381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 Bands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6096000" cy="2895600"/>
          </a:xfrm>
        </p:spPr>
      </p:pic>
      <p:sp>
        <p:nvSpPr>
          <p:cNvPr id="5" name="Rectangle 4"/>
          <p:cNvSpPr/>
          <p:nvPr/>
        </p:nvSpPr>
        <p:spPr>
          <a:xfrm>
            <a:off x="3124200" y="3696789"/>
            <a:ext cx="609600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3962400"/>
            <a:ext cx="609600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07326" y="3707674"/>
            <a:ext cx="609600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0800" y="3962400"/>
            <a:ext cx="609600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19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How to Solve These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8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Lanes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10984" r="10060" b="19682"/>
          <a:stretch/>
        </p:blipFill>
        <p:spPr>
          <a:xfrm>
            <a:off x="809897" y="2586446"/>
            <a:ext cx="7746274" cy="2377440"/>
          </a:xfrm>
        </p:spPr>
      </p:pic>
    </p:spTree>
    <p:extLst>
      <p:ext uri="{BB962C8B-B14F-4D97-AF65-F5344CB8AC3E}">
        <p14:creationId xmlns:p14="http://schemas.microsoft.com/office/powerpoint/2010/main" val="42812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Detecting Lanes – How to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91508"/>
            <a:ext cx="8229600" cy="29232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1337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83668"/>
            <a:ext cx="5089780" cy="2045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172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 many  vertical lines due to Broken Band’s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Lanes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1" y="2895600"/>
            <a:ext cx="6220409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5089780" cy="204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Lanes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10984" r="10060" b="19682"/>
          <a:stretch/>
        </p:blipFill>
        <p:spPr>
          <a:xfrm>
            <a:off x="809897" y="2586446"/>
            <a:ext cx="7746274" cy="2377440"/>
          </a:xfrm>
        </p:spPr>
      </p:pic>
    </p:spTree>
    <p:extLst>
      <p:ext uri="{BB962C8B-B14F-4D97-AF65-F5344CB8AC3E}">
        <p14:creationId xmlns:p14="http://schemas.microsoft.com/office/powerpoint/2010/main" val="1672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Detection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3673"/>
            <a:ext cx="8229600" cy="2759017"/>
          </a:xfrm>
        </p:spPr>
      </p:pic>
      <p:sp>
        <p:nvSpPr>
          <p:cNvPr id="5" name="TextBox 4"/>
          <p:cNvSpPr txBox="1"/>
          <p:nvPr/>
        </p:nvSpPr>
        <p:spPr>
          <a:xfrm>
            <a:off x="3962400" y="5562600"/>
            <a:ext cx="147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23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Detection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7" y="1381893"/>
            <a:ext cx="313661" cy="2455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4" y="1381893"/>
            <a:ext cx="464460" cy="2455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69" y="1385431"/>
            <a:ext cx="331757" cy="2455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23" y="1385431"/>
            <a:ext cx="386044" cy="2455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29" y="1372368"/>
            <a:ext cx="380013" cy="2455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5" y="1372368"/>
            <a:ext cx="367949" cy="2455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76" y="1371984"/>
            <a:ext cx="392076" cy="2455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29" y="1371600"/>
            <a:ext cx="349853" cy="2455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04" y="1371984"/>
            <a:ext cx="428268" cy="2455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24" y="1372368"/>
            <a:ext cx="361917" cy="24550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23" y="1372368"/>
            <a:ext cx="410172" cy="2455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33" y="1372368"/>
            <a:ext cx="337788" cy="2455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88" y="1372368"/>
            <a:ext cx="380013" cy="2455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41" y="1389529"/>
            <a:ext cx="398108" cy="2455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41" y="1381893"/>
            <a:ext cx="373981" cy="2455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00" y="1381893"/>
            <a:ext cx="398108" cy="2455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00" y="1372368"/>
            <a:ext cx="380013" cy="24550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00" y="1372368"/>
            <a:ext cx="422236" cy="2455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47" y="1398494"/>
            <a:ext cx="349853" cy="2455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6133"/>
            <a:ext cx="267523" cy="20938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0" y="3962400"/>
            <a:ext cx="396140" cy="20938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94" y="3968748"/>
            <a:ext cx="282957" cy="20938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47" y="3968748"/>
            <a:ext cx="329259" cy="20938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66132"/>
            <a:ext cx="324114" cy="20938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968748"/>
            <a:ext cx="313825" cy="20938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68748"/>
            <a:ext cx="334404" cy="20938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68748"/>
            <a:ext cx="298391" cy="20938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75" y="3968748"/>
            <a:ext cx="365272" cy="20938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9" y="3966133"/>
            <a:ext cx="308681" cy="20938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47" y="3962400"/>
            <a:ext cx="349838" cy="20938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98" y="3989358"/>
            <a:ext cx="288102" cy="20938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06" y="3989358"/>
            <a:ext cx="324114" cy="209388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89358"/>
            <a:ext cx="339548" cy="20938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89358"/>
            <a:ext cx="318970" cy="209388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53" y="3989358"/>
            <a:ext cx="339548" cy="20938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3989358"/>
            <a:ext cx="324114" cy="209388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79" y="3998883"/>
            <a:ext cx="360127" cy="20938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998883"/>
            <a:ext cx="298391" cy="20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7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590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Speed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Accuracy</a:t>
            </a:r>
          </a:p>
          <a:p>
            <a:pPr>
              <a:buFontTx/>
              <a:buChar char="-"/>
            </a:pPr>
            <a:r>
              <a:rPr lang="en-US" dirty="0" smtClean="0"/>
              <a:t>Reliability</a:t>
            </a:r>
          </a:p>
          <a:p>
            <a:pPr>
              <a:buFontTx/>
              <a:buChar char="-"/>
            </a:pPr>
            <a:r>
              <a:rPr lang="en-US" dirty="0" smtClean="0"/>
              <a:t>Interactivity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2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</a:t>
            </a:r>
            <a:r>
              <a:rPr lang="en-US" dirty="0" err="1" smtClean="0"/>
              <a:t>Indentification</a:t>
            </a:r>
            <a:r>
              <a:rPr lang="en-US" dirty="0" smtClean="0"/>
              <a:t> - How to?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6352" r="34196" b="11462"/>
          <a:stretch/>
        </p:blipFill>
        <p:spPr>
          <a:xfrm>
            <a:off x="7550523" y="1783976"/>
            <a:ext cx="755277" cy="3859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17057" r="9415" b="11613"/>
          <a:stretch/>
        </p:blipFill>
        <p:spPr>
          <a:xfrm rot="5400000">
            <a:off x="2486617" y="2579594"/>
            <a:ext cx="3886200" cy="1927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17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Median Based Profile for Each Row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4" y="1600200"/>
            <a:ext cx="731974" cy="36576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676400" y="3429000"/>
            <a:ext cx="1789611" cy="284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17023" y="60337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Image Reconstructed from Median Profile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525589" y="3429000"/>
            <a:ext cx="1789611" cy="284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8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Identification - How to?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t="5582" r="35170" b="11228"/>
          <a:stretch/>
        </p:blipFill>
        <p:spPr>
          <a:xfrm>
            <a:off x="5639633" y="1904998"/>
            <a:ext cx="801872" cy="37651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3" t="10817" r="15384" b="8224"/>
          <a:stretch/>
        </p:blipFill>
        <p:spPr>
          <a:xfrm rot="5400000">
            <a:off x="5505449" y="2753285"/>
            <a:ext cx="3724836" cy="2028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6352" r="34196" b="11462"/>
          <a:stretch/>
        </p:blipFill>
        <p:spPr>
          <a:xfrm>
            <a:off x="2819400" y="1981200"/>
            <a:ext cx="755277" cy="3859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17057" r="9415" b="11613"/>
          <a:stretch/>
        </p:blipFill>
        <p:spPr>
          <a:xfrm rot="5400000">
            <a:off x="-217394" y="3157818"/>
            <a:ext cx="3886200" cy="192741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810000" y="3657600"/>
            <a:ext cx="1676400" cy="253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0638" y="6249290"/>
            <a:ext cx="564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Results from Morphological Filtering, Top Hat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6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Bands Detection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11525" r="8696" b="21973"/>
          <a:stretch/>
        </p:blipFill>
        <p:spPr>
          <a:xfrm>
            <a:off x="228600" y="2209800"/>
            <a:ext cx="8705331" cy="2545081"/>
          </a:xfrm>
        </p:spPr>
      </p:pic>
    </p:spTree>
    <p:extLst>
      <p:ext uri="{BB962C8B-B14F-4D97-AF65-F5344CB8AC3E}">
        <p14:creationId xmlns:p14="http://schemas.microsoft.com/office/powerpoint/2010/main" val="4285908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Calibration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29776" r="22388" b="43704"/>
          <a:stretch/>
        </p:blipFill>
        <p:spPr>
          <a:xfrm rot="5400000">
            <a:off x="4803058" y="3382509"/>
            <a:ext cx="4542501" cy="7374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5" t="6212" r="37513" b="11446"/>
          <a:stretch/>
        </p:blipFill>
        <p:spPr>
          <a:xfrm>
            <a:off x="2209800" y="1817915"/>
            <a:ext cx="509451" cy="3866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5749" r="38562" b="11910"/>
          <a:stretch/>
        </p:blipFill>
        <p:spPr>
          <a:xfrm>
            <a:off x="1600200" y="1817915"/>
            <a:ext cx="470263" cy="386660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124200" y="3505200"/>
            <a:ext cx="3124200" cy="246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50326" y="403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Using Pre calibrated Ladder</a:t>
            </a:r>
          </a:p>
          <a:p>
            <a:pPr algn="ctr"/>
            <a:r>
              <a:rPr lang="en-US" dirty="0" smtClean="0"/>
              <a:t>To interpolate the missing bands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24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646" y="1524000"/>
            <a:ext cx="8763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For Each Patient: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For Each Strain:</a:t>
            </a:r>
          </a:p>
          <a:p>
            <a:pPr marL="0" indent="0"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B050"/>
                </a:solidFill>
              </a:rPr>
              <a:t>Matching</a:t>
            </a:r>
            <a:r>
              <a:rPr lang="en-US" sz="2000" dirty="0" smtClean="0"/>
              <a:t> is based on </a:t>
            </a:r>
          </a:p>
          <a:p>
            <a:pPr marL="0" indent="0">
              <a:buNone/>
            </a:pPr>
            <a:r>
              <a:rPr lang="en-US" sz="2000" dirty="0" smtClean="0"/>
              <a:t>			Number of Bands Found</a:t>
            </a:r>
          </a:p>
          <a:p>
            <a:pPr marL="0" indent="0">
              <a:buNone/>
            </a:pPr>
            <a:r>
              <a:rPr lang="en-US" sz="2000" dirty="0" smtClean="0"/>
              <a:t>		</a:t>
            </a:r>
            <a:r>
              <a:rPr lang="en-US" sz="2000" dirty="0"/>
              <a:t>	</a:t>
            </a:r>
            <a:r>
              <a:rPr lang="en-US" sz="2000" dirty="0" smtClean="0"/>
              <a:t>Number of Bands Expected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Location of Bands Found</a:t>
            </a:r>
          </a:p>
          <a:p>
            <a:pPr marL="0" indent="0">
              <a:buNone/>
            </a:pPr>
            <a:r>
              <a:rPr lang="en-US" sz="2000" dirty="0" smtClean="0"/>
              <a:t>			Location of Bands Expected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For Each Patient: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Display Highest Percentage Match Strain Name and Matching Percentage</a:t>
            </a:r>
          </a:p>
          <a:p>
            <a:pPr marL="0" indent="0">
              <a:buNone/>
            </a:pPr>
            <a:r>
              <a:rPr lang="en-US" sz="2000" dirty="0" smtClean="0"/>
              <a:t>	Display Original Image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Display Processed Image with marked bands</a:t>
            </a:r>
          </a:p>
          <a:p>
            <a:pPr marL="0" indent="0">
              <a:buNone/>
            </a:pPr>
            <a:r>
              <a:rPr lang="en-US" sz="2000" dirty="0" smtClean="0"/>
              <a:t>	Highlight any unusual Bands Found.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593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Detecting Hepatitis C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Identifying Hepatitis C Strain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7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5328" y="5574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Image of a G2 Gel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6" y="2514600"/>
            <a:ext cx="6105525" cy="28289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Detecting Hepatitis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2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Labeled Gel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90" y="2286000"/>
            <a:ext cx="5712838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181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Labeled Image of the Lanes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Contrast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80" y="3215085"/>
            <a:ext cx="5627020" cy="30333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0"/>
            <a:ext cx="4440381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5943600"/>
            <a:ext cx="444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1% Saturation based Enhancement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Lane Detection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71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Lane Detection on G2 Image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7635" r="9980" b="14527"/>
          <a:stretch/>
        </p:blipFill>
        <p:spPr>
          <a:xfrm>
            <a:off x="2521131" y="3735977"/>
            <a:ext cx="4310743" cy="197902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4287981" cy="1986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626899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Results From our Lane Detection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Detection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t="7606" r="14960" b="15387"/>
          <a:stretch/>
        </p:blipFill>
        <p:spPr>
          <a:xfrm>
            <a:off x="2664823" y="3801291"/>
            <a:ext cx="3853544" cy="198555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94613"/>
            <a:ext cx="4287981" cy="1986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6172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Binarization </a:t>
            </a:r>
            <a:r>
              <a:rPr lang="en-US" dirty="0" smtClean="0"/>
              <a:t>based on </a:t>
            </a:r>
            <a:r>
              <a:rPr lang="en-US" dirty="0" err="1" smtClean="0"/>
              <a:t>Thresholding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442</Words>
  <Application>Microsoft Office PowerPoint</Application>
  <PresentationFormat>On-screen Show (4:3)</PresentationFormat>
  <Paragraphs>140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Computer Aided Diagnostics:         A Case Study   </vt:lpstr>
      <vt:lpstr>Goals</vt:lpstr>
      <vt:lpstr>Objectives</vt:lpstr>
      <vt:lpstr>Goals</vt:lpstr>
      <vt:lpstr>Detecting Hepatitis C</vt:lpstr>
      <vt:lpstr>Labeled Gel Image</vt:lpstr>
      <vt:lpstr>Enhancing Contrast</vt:lpstr>
      <vt:lpstr>Lane Detection</vt:lpstr>
      <vt:lpstr>Band Detection</vt:lpstr>
      <vt:lpstr>Band Localization</vt:lpstr>
      <vt:lpstr>Reporting Results</vt:lpstr>
      <vt:lpstr>Goals</vt:lpstr>
      <vt:lpstr>Hepatitis C Strain Identification</vt:lpstr>
      <vt:lpstr>The Problem</vt:lpstr>
      <vt:lpstr>Main Issues</vt:lpstr>
      <vt:lpstr>Low Resolution of Images</vt:lpstr>
      <vt:lpstr>High Degree of Noise </vt:lpstr>
      <vt:lpstr>High Degree of Variability in Image Quality</vt:lpstr>
      <vt:lpstr>Lack of Standardization of Procedure</vt:lpstr>
      <vt:lpstr>Tilted Bands</vt:lpstr>
      <vt:lpstr>Smeared Bands/ Merged Bands</vt:lpstr>
      <vt:lpstr>Broken Bands</vt:lpstr>
      <vt:lpstr>How to Solve These Problems</vt:lpstr>
      <vt:lpstr>Detecting Lanes </vt:lpstr>
      <vt:lpstr>Detecting Lanes – How to </vt:lpstr>
      <vt:lpstr>Detecting Lanes</vt:lpstr>
      <vt:lpstr>Detecting Lanes </vt:lpstr>
      <vt:lpstr>Band Detection</vt:lpstr>
      <vt:lpstr>Band Detection</vt:lpstr>
      <vt:lpstr>Band Indentification - How to?</vt:lpstr>
      <vt:lpstr>Band Identification - How to?</vt:lpstr>
      <vt:lpstr>Bands Detection</vt:lpstr>
      <vt:lpstr>Ladder Calibration</vt:lpstr>
      <vt:lpstr>Reporting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Aided Diagnostics:         A Case Study</dc:title>
  <dc:creator>Haris</dc:creator>
  <cp:lastModifiedBy>Haris</cp:lastModifiedBy>
  <cp:revision>24</cp:revision>
  <dcterms:created xsi:type="dcterms:W3CDTF">2011-12-31T02:37:28Z</dcterms:created>
  <dcterms:modified xsi:type="dcterms:W3CDTF">2011-12-31T08:07:26Z</dcterms:modified>
</cp:coreProperties>
</file>